
<file path=[Content_Types].xml><?xml version="1.0" encoding="utf-8"?>
<Types xmlns="http://schemas.openxmlformats.org/package/2006/content-types">
  <Default Extension="png" ContentType="image/png"/>
  <Default Extension="bin" ContentType="application/vnd.ms-office.activeX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ctiveX/activeX1.xml" ContentType="application/vnd.ms-office.activeX+xml"/>
  <Override PartName="/ppt/activeX/activeX2.xml" ContentType="application/vnd.ms-office.activeX+xml"/>
  <Override PartName="/ppt/activeX/activeX3.xml" ContentType="application/vnd.ms-office.activeX+xml"/>
  <Override PartName="/ppt/activeX/activeX4.xml" ContentType="application/vnd.ms-office.activeX+xml"/>
  <Override PartName="/ppt/activeX/activeX5.xml" ContentType="application/vnd.ms-office.activeX+xml"/>
  <Override PartName="/ppt/activeX/activeX6.xml" ContentType="application/vnd.ms-office.activeX+xml"/>
  <Override PartName="/ppt/activeX/activeX7.xml" ContentType="application/vnd.ms-office.activeX+xml"/>
  <Override PartName="/ppt/activeX/activeX8.xml" ContentType="application/vnd.ms-office.activeX+xml"/>
  <Override PartName="/ppt/activeX/activeX9.xml" ContentType="application/vnd.ms-office.activeX+xml"/>
  <Override PartName="/ppt/activeX/activeX10.xml" ContentType="application/vnd.ms-office.activeX+xml"/>
  <Override PartName="/ppt/activeX/activeX11.xml" ContentType="application/vnd.ms-office.activeX+xml"/>
  <Override PartName="/ppt/activeX/activeX12.xml" ContentType="application/vnd.ms-office.activeX+xml"/>
  <Override PartName="/ppt/activeX/activeX13.xml" ContentType="application/vnd.ms-office.activeX+xml"/>
  <Override PartName="/ppt/activeX/activeX14.xml" ContentType="application/vnd.ms-office.activeX+xml"/>
  <Override PartName="/ppt/activeX/activeX15.xml" ContentType="application/vnd.ms-office.activeX+xml"/>
  <Override PartName="/ppt/activeX/activeX16.xml" ContentType="application/vnd.ms-office.activeX+xml"/>
  <Override PartName="/ppt/activeX/activeX17.xml" ContentType="application/vnd.ms-office.activeX+xml"/>
  <Override PartName="/ppt/activeX/activeX18.xml" ContentType="application/vnd.ms-office.activeX+xml"/>
  <Override PartName="/ppt/activeX/activeX19.xml" ContentType="application/vnd.ms-office.activeX+xml"/>
  <Override PartName="/ppt/activeX/activeX20.xml" ContentType="application/vnd.ms-office.activeX+xml"/>
  <Override PartName="/ppt/activeX/activeX21.xml" ContentType="application/vnd.ms-office.activeX+xml"/>
  <Override PartName="/ppt/activeX/activeX22.xml" ContentType="application/vnd.ms-office.activeX+xml"/>
  <Override PartName="/ppt/activeX/activeX23.xml" ContentType="application/vnd.ms-office.activeX+xml"/>
  <Override PartName="/ppt/activeX/activeX24.xml" ContentType="application/vnd.ms-office.activeX+xml"/>
  <Override PartName="/ppt/activeX/activeX25.xml" ContentType="application/vnd.ms-office.activeX+xml"/>
  <Override PartName="/ppt/activeX/activeX26.xml" ContentType="application/vnd.ms-office.activeX+xml"/>
  <Override PartName="/ppt/activeX/activeX27.xml" ContentType="application/vnd.ms-office.activeX+xml"/>
  <Override PartName="/ppt/activeX/activeX28.xml" ContentType="application/vnd.ms-office.activeX+xml"/>
  <Override PartName="/ppt/activeX/activeX29.xml" ContentType="application/vnd.ms-office.activeX+xml"/>
  <Override PartName="/ppt/activeX/activeX30.xml" ContentType="application/vnd.ms-office.activeX+xml"/>
  <Override PartName="/ppt/activeX/activeX31.xml" ContentType="application/vnd.ms-office.activeX+xml"/>
  <Override PartName="/ppt/activeX/activeX32.xml" ContentType="application/vnd.ms-office.activeX+xml"/>
  <Override PartName="/ppt/activeX/activeX33.xml" ContentType="application/vnd.ms-office.activeX+xml"/>
  <Override PartName="/ppt/activeX/activeX34.xml" ContentType="application/vnd.ms-office.activeX+xml"/>
  <Override PartName="/ppt/activeX/activeX35.xml" ContentType="application/vnd.ms-office.activeX+xml"/>
  <Override PartName="/ppt/activeX/activeX36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69" r:id="rId6"/>
    <p:sldId id="270" r:id="rId7"/>
    <p:sldId id="271" r:id="rId8"/>
    <p:sldId id="259" r:id="rId9"/>
    <p:sldId id="260" r:id="rId10"/>
    <p:sldId id="261" r:id="rId11"/>
    <p:sldId id="272" r:id="rId12"/>
    <p:sldId id="273" r:id="rId13"/>
    <p:sldId id="262" r:id="rId14"/>
    <p:sldId id="266" r:id="rId15"/>
    <p:sldId id="274" r:id="rId16"/>
    <p:sldId id="267" r:id="rId17"/>
    <p:sldId id="275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10.xml.rels><?xml version="1.0" encoding="UTF-8" standalone="yes"?>
<Relationships xmlns="http://schemas.openxmlformats.org/package/2006/relationships"><Relationship Id="rId1" Type="http://schemas.microsoft.com/office/2006/relationships/activeXControlBinary" Target="activeX10.bin"/></Relationships>
</file>

<file path=ppt/activeX/_rels/activeX11.xml.rels><?xml version="1.0" encoding="UTF-8" standalone="yes"?>
<Relationships xmlns="http://schemas.openxmlformats.org/package/2006/relationships"><Relationship Id="rId1" Type="http://schemas.microsoft.com/office/2006/relationships/activeXControlBinary" Target="activeX11.bin"/></Relationships>
</file>

<file path=ppt/activeX/_rels/activeX12.xml.rels><?xml version="1.0" encoding="UTF-8" standalone="yes"?>
<Relationships xmlns="http://schemas.openxmlformats.org/package/2006/relationships"><Relationship Id="rId1" Type="http://schemas.microsoft.com/office/2006/relationships/activeXControlBinary" Target="activeX12.bin"/></Relationships>
</file>

<file path=ppt/activeX/_rels/activeX13.xml.rels><?xml version="1.0" encoding="UTF-8" standalone="yes"?>
<Relationships xmlns="http://schemas.openxmlformats.org/package/2006/relationships"><Relationship Id="rId1" Type="http://schemas.microsoft.com/office/2006/relationships/activeXControlBinary" Target="activeX13.bin"/></Relationships>
</file>

<file path=ppt/activeX/_rels/activeX14.xml.rels><?xml version="1.0" encoding="UTF-8" standalone="yes"?>
<Relationships xmlns="http://schemas.openxmlformats.org/package/2006/relationships"><Relationship Id="rId1" Type="http://schemas.microsoft.com/office/2006/relationships/activeXControlBinary" Target="activeX14.bin"/></Relationships>
</file>

<file path=ppt/activeX/_rels/activeX15.xml.rels><?xml version="1.0" encoding="UTF-8" standalone="yes"?>
<Relationships xmlns="http://schemas.openxmlformats.org/package/2006/relationships"><Relationship Id="rId1" Type="http://schemas.microsoft.com/office/2006/relationships/activeXControlBinary" Target="activeX15.bin"/></Relationships>
</file>

<file path=ppt/activeX/_rels/activeX16.xml.rels><?xml version="1.0" encoding="UTF-8" standalone="yes"?>
<Relationships xmlns="http://schemas.openxmlformats.org/package/2006/relationships"><Relationship Id="rId1" Type="http://schemas.microsoft.com/office/2006/relationships/activeXControlBinary" Target="activeX16.bin"/></Relationships>
</file>

<file path=ppt/activeX/_rels/activeX17.xml.rels><?xml version="1.0" encoding="UTF-8" standalone="yes"?>
<Relationships xmlns="http://schemas.openxmlformats.org/package/2006/relationships"><Relationship Id="rId1" Type="http://schemas.microsoft.com/office/2006/relationships/activeXControlBinary" Target="activeX17.bin"/></Relationships>
</file>

<file path=ppt/activeX/_rels/activeX18.xml.rels><?xml version="1.0" encoding="UTF-8" standalone="yes"?>
<Relationships xmlns="http://schemas.openxmlformats.org/package/2006/relationships"><Relationship Id="rId1" Type="http://schemas.microsoft.com/office/2006/relationships/activeXControlBinary" Target="activeX18.bin"/></Relationships>
</file>

<file path=ppt/activeX/_rels/activeX19.xml.rels><?xml version="1.0" encoding="UTF-8" standalone="yes"?>
<Relationships xmlns="http://schemas.openxmlformats.org/package/2006/relationships"><Relationship Id="rId1" Type="http://schemas.microsoft.com/office/2006/relationships/activeXControlBinary" Target="activeX19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20.xml.rels><?xml version="1.0" encoding="UTF-8" standalone="yes"?>
<Relationships xmlns="http://schemas.openxmlformats.org/package/2006/relationships"><Relationship Id="rId1" Type="http://schemas.microsoft.com/office/2006/relationships/activeXControlBinary" Target="activeX20.bin"/></Relationships>
</file>

<file path=ppt/activeX/_rels/activeX21.xml.rels><?xml version="1.0" encoding="UTF-8" standalone="yes"?>
<Relationships xmlns="http://schemas.openxmlformats.org/package/2006/relationships"><Relationship Id="rId1" Type="http://schemas.microsoft.com/office/2006/relationships/activeXControlBinary" Target="activeX21.bin"/></Relationships>
</file>

<file path=ppt/activeX/_rels/activeX22.xml.rels><?xml version="1.0" encoding="UTF-8" standalone="yes"?>
<Relationships xmlns="http://schemas.openxmlformats.org/package/2006/relationships"><Relationship Id="rId1" Type="http://schemas.microsoft.com/office/2006/relationships/activeXControlBinary" Target="activeX22.bin"/></Relationships>
</file>

<file path=ppt/activeX/_rels/activeX23.xml.rels><?xml version="1.0" encoding="UTF-8" standalone="yes"?>
<Relationships xmlns="http://schemas.openxmlformats.org/package/2006/relationships"><Relationship Id="rId1" Type="http://schemas.microsoft.com/office/2006/relationships/activeXControlBinary" Target="activeX23.bin"/></Relationships>
</file>

<file path=ppt/activeX/_rels/activeX24.xml.rels><?xml version="1.0" encoding="UTF-8" standalone="yes"?>
<Relationships xmlns="http://schemas.openxmlformats.org/package/2006/relationships"><Relationship Id="rId1" Type="http://schemas.microsoft.com/office/2006/relationships/activeXControlBinary" Target="activeX24.bin"/></Relationships>
</file>

<file path=ppt/activeX/_rels/activeX25.xml.rels><?xml version="1.0" encoding="UTF-8" standalone="yes"?>
<Relationships xmlns="http://schemas.openxmlformats.org/package/2006/relationships"><Relationship Id="rId1" Type="http://schemas.microsoft.com/office/2006/relationships/activeXControlBinary" Target="activeX25.bin"/></Relationships>
</file>

<file path=ppt/activeX/_rels/activeX26.xml.rels><?xml version="1.0" encoding="UTF-8" standalone="yes"?>
<Relationships xmlns="http://schemas.openxmlformats.org/package/2006/relationships"><Relationship Id="rId1" Type="http://schemas.microsoft.com/office/2006/relationships/activeXControlBinary" Target="activeX26.bin"/></Relationships>
</file>

<file path=ppt/activeX/_rels/activeX27.xml.rels><?xml version="1.0" encoding="UTF-8" standalone="yes"?>
<Relationships xmlns="http://schemas.openxmlformats.org/package/2006/relationships"><Relationship Id="rId1" Type="http://schemas.microsoft.com/office/2006/relationships/activeXControlBinary" Target="activeX27.bin"/></Relationships>
</file>

<file path=ppt/activeX/_rels/activeX28.xml.rels><?xml version="1.0" encoding="UTF-8" standalone="yes"?>
<Relationships xmlns="http://schemas.openxmlformats.org/package/2006/relationships"><Relationship Id="rId1" Type="http://schemas.microsoft.com/office/2006/relationships/activeXControlBinary" Target="activeX28.bin"/></Relationships>
</file>

<file path=ppt/activeX/_rels/activeX29.xml.rels><?xml version="1.0" encoding="UTF-8" standalone="yes"?>
<Relationships xmlns="http://schemas.openxmlformats.org/package/2006/relationships"><Relationship Id="rId1" Type="http://schemas.microsoft.com/office/2006/relationships/activeXControlBinary" Target="activeX29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_rels/activeX30.xml.rels><?xml version="1.0" encoding="UTF-8" standalone="yes"?>
<Relationships xmlns="http://schemas.openxmlformats.org/package/2006/relationships"><Relationship Id="rId1" Type="http://schemas.microsoft.com/office/2006/relationships/activeXControlBinary" Target="activeX30.bin"/></Relationships>
</file>

<file path=ppt/activeX/_rels/activeX31.xml.rels><?xml version="1.0" encoding="UTF-8" standalone="yes"?>
<Relationships xmlns="http://schemas.openxmlformats.org/package/2006/relationships"><Relationship Id="rId1" Type="http://schemas.microsoft.com/office/2006/relationships/activeXControlBinary" Target="activeX31.bin"/></Relationships>
</file>

<file path=ppt/activeX/_rels/activeX32.xml.rels><?xml version="1.0" encoding="UTF-8" standalone="yes"?>
<Relationships xmlns="http://schemas.openxmlformats.org/package/2006/relationships"><Relationship Id="rId1" Type="http://schemas.microsoft.com/office/2006/relationships/activeXControlBinary" Target="activeX32.bin"/></Relationships>
</file>

<file path=ppt/activeX/_rels/activeX33.xml.rels><?xml version="1.0" encoding="UTF-8" standalone="yes"?>
<Relationships xmlns="http://schemas.openxmlformats.org/package/2006/relationships"><Relationship Id="rId1" Type="http://schemas.microsoft.com/office/2006/relationships/activeXControlBinary" Target="activeX33.bin"/></Relationships>
</file>

<file path=ppt/activeX/_rels/activeX34.xml.rels><?xml version="1.0" encoding="UTF-8" standalone="yes"?>
<Relationships xmlns="http://schemas.openxmlformats.org/package/2006/relationships"><Relationship Id="rId1" Type="http://schemas.microsoft.com/office/2006/relationships/activeXControlBinary" Target="activeX34.bin"/></Relationships>
</file>

<file path=ppt/activeX/_rels/activeX35.xml.rels><?xml version="1.0" encoding="UTF-8" standalone="yes"?>
<Relationships xmlns="http://schemas.openxmlformats.org/package/2006/relationships"><Relationship Id="rId1" Type="http://schemas.microsoft.com/office/2006/relationships/activeXControlBinary" Target="activeX35.bin"/></Relationships>
</file>

<file path=ppt/activeX/_rels/activeX36.xml.rels><?xml version="1.0" encoding="UTF-8" standalone="yes"?>
<Relationships xmlns="http://schemas.openxmlformats.org/package/2006/relationships"><Relationship Id="rId1" Type="http://schemas.microsoft.com/office/2006/relationships/activeXControlBinary" Target="activeX36.bin"/></Relationships>
</file>

<file path=ppt/activeX/_rels/activeX4.xml.rels><?xml version="1.0" encoding="UTF-8" standalone="yes"?>
<Relationships xmlns="http://schemas.openxmlformats.org/package/2006/relationships"><Relationship Id="rId1" Type="http://schemas.microsoft.com/office/2006/relationships/activeXControlBinary" Target="activeX4.bin"/></Relationships>
</file>

<file path=ppt/activeX/_rels/activeX5.xml.rels><?xml version="1.0" encoding="UTF-8" standalone="yes"?>
<Relationships xmlns="http://schemas.openxmlformats.org/package/2006/relationships"><Relationship Id="rId1" Type="http://schemas.microsoft.com/office/2006/relationships/activeXControlBinary" Target="activeX5.bin"/></Relationships>
</file>

<file path=ppt/activeX/_rels/activeX6.xml.rels><?xml version="1.0" encoding="UTF-8" standalone="yes"?>
<Relationships xmlns="http://schemas.openxmlformats.org/package/2006/relationships"><Relationship Id="rId1" Type="http://schemas.microsoft.com/office/2006/relationships/activeXControlBinary" Target="activeX6.bin"/></Relationships>
</file>

<file path=ppt/activeX/_rels/activeX7.xml.rels><?xml version="1.0" encoding="UTF-8" standalone="yes"?>
<Relationships xmlns="http://schemas.openxmlformats.org/package/2006/relationships"><Relationship Id="rId1" Type="http://schemas.microsoft.com/office/2006/relationships/activeXControlBinary" Target="activeX7.bin"/></Relationships>
</file>

<file path=ppt/activeX/_rels/activeX8.xml.rels><?xml version="1.0" encoding="UTF-8" standalone="yes"?>
<Relationships xmlns="http://schemas.openxmlformats.org/package/2006/relationships"><Relationship Id="rId1" Type="http://schemas.microsoft.com/office/2006/relationships/activeXControlBinary" Target="activeX8.bin"/></Relationships>
</file>

<file path=ppt/activeX/_rels/activeX9.xml.rels><?xml version="1.0" encoding="UTF-8" standalone="yes"?>
<Relationships xmlns="http://schemas.openxmlformats.org/package/2006/relationships"><Relationship Id="rId1" Type="http://schemas.microsoft.com/office/2006/relationships/activeXControlBinary" Target="activeX9.bin"/></Relationships>
</file>

<file path=ppt/activeX/activeX1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0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1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2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3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4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5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6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7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8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19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0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1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2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3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4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5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6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7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8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29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3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30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31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32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33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34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35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36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4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5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6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7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8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activeX/activeX9.xml><?xml version="1.0" encoding="utf-8"?>
<ax:ocx xmlns:ax="http://schemas.microsoft.com/office/2006/activeX" xmlns:r="http://schemas.openxmlformats.org/officeDocument/2006/relationships" ax:classid="{5512D118-5CC6-11CF-8D67-00AA00BDCE1D}" ax:persistence="persistStream" r:id="rId1"/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wmf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59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84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8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02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45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685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42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148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71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930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EED911-37FB-4221-A057-7813AE2F9C99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C5EDA-8C47-4C00-B8BC-88B69EFA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11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ontrol" Target="../activeX/activeX7.xml"/><Relationship Id="rId13" Type="http://schemas.openxmlformats.org/officeDocument/2006/relationships/control" Target="../activeX/activeX12.xml"/><Relationship Id="rId18" Type="http://schemas.openxmlformats.org/officeDocument/2006/relationships/control" Target="../activeX/activeX17.xml"/><Relationship Id="rId26" Type="http://schemas.openxmlformats.org/officeDocument/2006/relationships/control" Target="../activeX/activeX25.xml"/><Relationship Id="rId39" Type="http://schemas.openxmlformats.org/officeDocument/2006/relationships/image" Target="../media/image18.wmf"/><Relationship Id="rId3" Type="http://schemas.openxmlformats.org/officeDocument/2006/relationships/control" Target="../activeX/activeX2.xml"/><Relationship Id="rId21" Type="http://schemas.openxmlformats.org/officeDocument/2006/relationships/control" Target="../activeX/activeX20.xml"/><Relationship Id="rId34" Type="http://schemas.openxmlformats.org/officeDocument/2006/relationships/control" Target="../activeX/activeX33.xml"/><Relationship Id="rId7" Type="http://schemas.openxmlformats.org/officeDocument/2006/relationships/control" Target="../activeX/activeX6.xml"/><Relationship Id="rId12" Type="http://schemas.openxmlformats.org/officeDocument/2006/relationships/control" Target="../activeX/activeX11.xml"/><Relationship Id="rId17" Type="http://schemas.openxmlformats.org/officeDocument/2006/relationships/control" Target="../activeX/activeX16.xml"/><Relationship Id="rId25" Type="http://schemas.openxmlformats.org/officeDocument/2006/relationships/control" Target="../activeX/activeX24.xml"/><Relationship Id="rId33" Type="http://schemas.openxmlformats.org/officeDocument/2006/relationships/control" Target="../activeX/activeX32.xml"/><Relationship Id="rId38" Type="http://schemas.openxmlformats.org/officeDocument/2006/relationships/slideLayout" Target="../slideLayouts/slideLayout2.xml"/><Relationship Id="rId2" Type="http://schemas.openxmlformats.org/officeDocument/2006/relationships/control" Target="../activeX/activeX1.xml"/><Relationship Id="rId16" Type="http://schemas.openxmlformats.org/officeDocument/2006/relationships/control" Target="../activeX/activeX15.xml"/><Relationship Id="rId20" Type="http://schemas.openxmlformats.org/officeDocument/2006/relationships/control" Target="../activeX/activeX19.xml"/><Relationship Id="rId29" Type="http://schemas.openxmlformats.org/officeDocument/2006/relationships/control" Target="../activeX/activeX28.xml"/><Relationship Id="rId1" Type="http://schemas.openxmlformats.org/officeDocument/2006/relationships/vmlDrawing" Target="../drawings/vmlDrawing1.vml"/><Relationship Id="rId6" Type="http://schemas.openxmlformats.org/officeDocument/2006/relationships/control" Target="../activeX/activeX5.xml"/><Relationship Id="rId11" Type="http://schemas.openxmlformats.org/officeDocument/2006/relationships/control" Target="../activeX/activeX10.xml"/><Relationship Id="rId24" Type="http://schemas.openxmlformats.org/officeDocument/2006/relationships/control" Target="../activeX/activeX23.xml"/><Relationship Id="rId32" Type="http://schemas.openxmlformats.org/officeDocument/2006/relationships/control" Target="../activeX/activeX31.xml"/><Relationship Id="rId37" Type="http://schemas.openxmlformats.org/officeDocument/2006/relationships/control" Target="../activeX/activeX36.xml"/><Relationship Id="rId5" Type="http://schemas.openxmlformats.org/officeDocument/2006/relationships/control" Target="../activeX/activeX4.xml"/><Relationship Id="rId15" Type="http://schemas.openxmlformats.org/officeDocument/2006/relationships/control" Target="../activeX/activeX14.xml"/><Relationship Id="rId23" Type="http://schemas.openxmlformats.org/officeDocument/2006/relationships/control" Target="../activeX/activeX22.xml"/><Relationship Id="rId28" Type="http://schemas.openxmlformats.org/officeDocument/2006/relationships/control" Target="../activeX/activeX27.xml"/><Relationship Id="rId36" Type="http://schemas.openxmlformats.org/officeDocument/2006/relationships/control" Target="../activeX/activeX35.xml"/><Relationship Id="rId10" Type="http://schemas.openxmlformats.org/officeDocument/2006/relationships/control" Target="../activeX/activeX9.xml"/><Relationship Id="rId19" Type="http://schemas.openxmlformats.org/officeDocument/2006/relationships/control" Target="../activeX/activeX18.xml"/><Relationship Id="rId31" Type="http://schemas.openxmlformats.org/officeDocument/2006/relationships/control" Target="../activeX/activeX30.xml"/><Relationship Id="rId4" Type="http://schemas.openxmlformats.org/officeDocument/2006/relationships/control" Target="../activeX/activeX3.xml"/><Relationship Id="rId9" Type="http://schemas.openxmlformats.org/officeDocument/2006/relationships/control" Target="../activeX/activeX8.xml"/><Relationship Id="rId14" Type="http://schemas.openxmlformats.org/officeDocument/2006/relationships/control" Target="../activeX/activeX13.xml"/><Relationship Id="rId22" Type="http://schemas.openxmlformats.org/officeDocument/2006/relationships/control" Target="../activeX/activeX21.xml"/><Relationship Id="rId27" Type="http://schemas.openxmlformats.org/officeDocument/2006/relationships/control" Target="../activeX/activeX26.xml"/><Relationship Id="rId30" Type="http://schemas.openxmlformats.org/officeDocument/2006/relationships/control" Target="../activeX/activeX29.xml"/><Relationship Id="rId35" Type="http://schemas.openxmlformats.org/officeDocument/2006/relationships/control" Target="../activeX/activeX3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UNIT 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GENOME AND DATA SEQUENCE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4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3743" y="-331560"/>
            <a:ext cx="10515600" cy="1325563"/>
          </a:xfrm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Human genome project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122" name="Picture 2" descr="PPT - Goals of the Human Genome Project PowerPoint Presentation, free  download - ID:584316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49"/>
          <a:stretch/>
        </p:blipFill>
        <p:spPr bwMode="auto">
          <a:xfrm>
            <a:off x="1868715" y="994003"/>
            <a:ext cx="8806543" cy="539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 of HGP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1970-Fredrick Sanger- Sanger sequencing</a:t>
            </a:r>
          </a:p>
          <a:p>
            <a:r>
              <a:rPr lang="en-US" dirty="0" smtClean="0"/>
              <a:t>1985-Robert </a:t>
            </a:r>
            <a:r>
              <a:rPr lang="en-US" dirty="0" err="1" smtClean="0"/>
              <a:t>Sinsheimer</a:t>
            </a:r>
            <a:r>
              <a:rPr lang="en-US" dirty="0" smtClean="0"/>
              <a:t> at UCSC proposed the idea of sequencing the human genome</a:t>
            </a:r>
          </a:p>
          <a:p>
            <a:r>
              <a:rPr lang="en-US" dirty="0" smtClean="0"/>
              <a:t>1986-US Department of energy and National institute of health came forward to fund the human genome project</a:t>
            </a:r>
          </a:p>
          <a:p>
            <a:r>
              <a:rPr lang="en-US" dirty="0" smtClean="0"/>
              <a:t>1989- UK medical research council joined the project</a:t>
            </a:r>
          </a:p>
          <a:p>
            <a:r>
              <a:rPr lang="en-US" dirty="0" smtClean="0"/>
              <a:t>1990-3 billion dollar project was launched</a:t>
            </a:r>
          </a:p>
          <a:p>
            <a:r>
              <a:rPr lang="en-US" dirty="0" smtClean="0"/>
              <a:t>13 year long project</a:t>
            </a:r>
          </a:p>
          <a:p>
            <a:r>
              <a:rPr lang="en-US" dirty="0" smtClean="0"/>
              <a:t>Participating countries- US, UK, Japan, Germany, France, Canada, China</a:t>
            </a:r>
          </a:p>
          <a:p>
            <a:r>
              <a:rPr lang="en-US" dirty="0" smtClean="0"/>
              <a:t>2003- Completed</a:t>
            </a:r>
            <a:endParaRPr lang="en-US" dirty="0"/>
          </a:p>
        </p:txBody>
      </p:sp>
      <p:sp>
        <p:nvSpPr>
          <p:cNvPr id="4" name="AutoShape 2" descr="Human genome projec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3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of Human Genome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85412" y="1892259"/>
            <a:ext cx="3155576" cy="4351338"/>
          </a:xfrm>
        </p:spPr>
        <p:txBody>
          <a:bodyPr/>
          <a:lstStyle/>
          <a:p>
            <a:r>
              <a:rPr lang="en-US" dirty="0" smtClean="0"/>
              <a:t>Digestion of Human DNA</a:t>
            </a:r>
          </a:p>
          <a:p>
            <a:r>
              <a:rPr lang="en-US" dirty="0" smtClean="0"/>
              <a:t>Cloning of fragments in Bacteria</a:t>
            </a:r>
          </a:p>
          <a:p>
            <a:r>
              <a:rPr lang="en-US" dirty="0" smtClean="0"/>
              <a:t>Sanger sequencing of fragments</a:t>
            </a:r>
          </a:p>
          <a:p>
            <a:r>
              <a:rPr lang="en-US" dirty="0" smtClean="0"/>
              <a:t>Overlap Assembly using software</a:t>
            </a:r>
            <a:endParaRPr lang="en-US" dirty="0"/>
          </a:p>
        </p:txBody>
      </p:sp>
      <p:sp>
        <p:nvSpPr>
          <p:cNvPr id="4" name="AutoShape 2" descr="Shotgun method&#10;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220" name="Picture 4" descr="Shotgun sequencing - YouTub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1690688"/>
            <a:ext cx="8452410" cy="475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495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2836" y="-321893"/>
            <a:ext cx="10515600" cy="1325563"/>
          </a:xfrm>
        </p:spPr>
        <p:txBody>
          <a:bodyPr/>
          <a:lstStyle/>
          <a:p>
            <a:r>
              <a:rPr lang="en-US" dirty="0" smtClean="0"/>
              <a:t>Population and variations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7859" y="1003670"/>
            <a:ext cx="10515600" cy="4351338"/>
          </a:xfrm>
        </p:spPr>
        <p:txBody>
          <a:bodyPr/>
          <a:lstStyle/>
          <a:p>
            <a:r>
              <a:rPr lang="en-US" dirty="0" smtClean="0"/>
              <a:t>Though humans are 99.9% similar genetically, the variation in their phenotypes and genotypes are due to the presence of mutations (insertions, deletions, single nucleotide polymorphisms) and variable number of tandem repeats</a:t>
            </a:r>
            <a:endParaRPr lang="en-US" dirty="0"/>
          </a:p>
        </p:txBody>
      </p:sp>
      <p:pic>
        <p:nvPicPr>
          <p:cNvPr id="4" name="Picture 2" descr="Difference Between VNTR and STR | Compare the Difference Between Similar  Term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0201" y="3757567"/>
            <a:ext cx="5238750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Point mutation - Wikipedia"/>
          <p:cNvSpPr>
            <a:spLocks noChangeAspect="1" noChangeArrowheads="1"/>
          </p:cNvSpPr>
          <p:nvPr/>
        </p:nvSpPr>
        <p:spPr bwMode="auto">
          <a:xfrm>
            <a:off x="388656" y="3560160"/>
            <a:ext cx="163647" cy="163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268" name="Picture 4" descr="Mutation: Definition &amp;amp; Types (Missense, Nonsense, Deletion, Insertion etc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56" y="3469535"/>
            <a:ext cx="5236696" cy="305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457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4952" y="0"/>
            <a:ext cx="10515600" cy="1325563"/>
          </a:xfrm>
        </p:spPr>
        <p:txBody>
          <a:bodyPr/>
          <a:lstStyle/>
          <a:p>
            <a:r>
              <a:rPr lang="en-US" dirty="0" smtClean="0"/>
              <a:t>Genetic diseases- Inheritable</a:t>
            </a:r>
            <a:endParaRPr lang="en-US" dirty="0"/>
          </a:p>
        </p:txBody>
      </p:sp>
      <p:pic>
        <p:nvPicPr>
          <p:cNvPr id="12290" name="Picture 2" descr="14 Chromosome disorders ideas | chromosome, disorders, chromosomal disorde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10" y="1619811"/>
            <a:ext cx="3810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PLOS ONE: Identification of Sequence Variants in Genetic Disease-Causing  Genes Using Targeted Next-Generation Sequenc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8850" y="2581982"/>
            <a:ext cx="6584950" cy="2503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355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About DOWN SYNDROME (TRISOMY 21)-Symptoms,Causes and Treatment of DOWN  SYNDROME (TRISOMY 21)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About DOWN SYNDROME (TRISOMY 21)-Symptoms,Causes and Treatment of DOWN  SYNDROME (TRISOMY 21)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1311" t="30515" r="40734" b="5147"/>
          <a:stretch/>
        </p:blipFill>
        <p:spPr>
          <a:xfrm>
            <a:off x="1909484" y="699246"/>
            <a:ext cx="7785846" cy="58729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76513" y="0"/>
            <a:ext cx="3251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Down’s Syndrome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25378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8670" y="-357982"/>
            <a:ext cx="10515600" cy="1325563"/>
          </a:xfrm>
        </p:spPr>
        <p:txBody>
          <a:bodyPr/>
          <a:lstStyle/>
          <a:p>
            <a:r>
              <a:rPr lang="en-US" dirty="0" smtClean="0"/>
              <a:t>Choose the best answer</a:t>
            </a:r>
            <a:endParaRPr lang="en-US" dirty="0"/>
          </a:p>
        </p:txBody>
      </p:sp>
      <p:sp>
        <p:nvSpPr>
          <p:cNvPr id="45" name="Content Placeholder 44"/>
          <p:cNvSpPr>
            <a:spLocks noGrp="1"/>
          </p:cNvSpPr>
          <p:nvPr>
            <p:ph idx="1"/>
          </p:nvPr>
        </p:nvSpPr>
        <p:spPr>
          <a:xfrm>
            <a:off x="259977" y="655731"/>
            <a:ext cx="10515600" cy="4351338"/>
          </a:xfrm>
        </p:spPr>
        <p:txBody>
          <a:bodyPr>
            <a:no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The human genome is: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All of our genes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All of our DNA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All of the DNA and RNA in our cells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Responsible for all our physical 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characteristics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200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How many chromosomes do humans have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?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a) 46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48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54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56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</a:t>
            </a:r>
            <a:r>
              <a:rPr kumimoji="0" 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DNA and RNA are each made up of four chemical bases joined to a sugar and phosphate, called nucleotides, that match up with each other. In DNA, the adenine base forms special bonds to make a base pair with: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a) Guanine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Cytosine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Thymine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Uracil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200" dirty="0" smtClean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Genes are made up of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a) DNA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RNA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Proteins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Enzymes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200" dirty="0" smtClean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Scientists now think humans have how many protein-encoding genes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a) 20 - 25,000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30 - 40,000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65 - 75,000</a:t>
            </a:r>
            <a:b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more than 100,000</a:t>
            </a:r>
          </a:p>
          <a:p>
            <a:endParaRPr lang="en-US" sz="1200" dirty="0"/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4488" name="HTMLOption1" r:id="rId2" imgW="257040" imgH="304920"/>
        </mc:Choice>
        <mc:Fallback>
          <p:control name="HTMLOption1" r:id="rId2" imgW="257040" imgH="304920">
            <p:pic>
              <p:nvPicPr>
                <p:cNvPr id="5" name="HTMLOption1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89" name="HTMLOption2" r:id="rId3" imgW="257040" imgH="304920"/>
        </mc:Choice>
        <mc:Fallback>
          <p:control name="HTMLOption2" r:id="rId3" imgW="257040" imgH="304920">
            <p:pic>
              <p:nvPicPr>
                <p:cNvPr id="6" name="HTMLOption2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0" name="HTMLOption3" r:id="rId4" imgW="257040" imgH="304920"/>
        </mc:Choice>
        <mc:Fallback>
          <p:control name="HTMLOption3" r:id="rId4" imgW="257040" imgH="304920">
            <p:pic>
              <p:nvPicPr>
                <p:cNvPr id="7" name="HTMLOption3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1" name="HTMLOption4" r:id="rId5" imgW="257040" imgH="304920"/>
        </mc:Choice>
        <mc:Fallback>
          <p:control name="HTMLOption4" r:id="rId5" imgW="257040" imgH="304920">
            <p:pic>
              <p:nvPicPr>
                <p:cNvPr id="8" name="HTMLOption4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2" name="HTMLOption5" r:id="rId6" imgW="257040" imgH="304920"/>
        </mc:Choice>
        <mc:Fallback>
          <p:control name="HTMLOption5" r:id="rId6" imgW="257040" imgH="304920">
            <p:pic>
              <p:nvPicPr>
                <p:cNvPr id="9" name="HTMLOption5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3" name="HTMLOption6" r:id="rId7" imgW="257040" imgH="304920"/>
        </mc:Choice>
        <mc:Fallback>
          <p:control name="HTMLOption6" r:id="rId7" imgW="257040" imgH="304920">
            <p:pic>
              <p:nvPicPr>
                <p:cNvPr id="10" name="HTMLOption6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4" name="HTMLOption7" r:id="rId8" imgW="257040" imgH="304920"/>
        </mc:Choice>
        <mc:Fallback>
          <p:control name="HTMLOption7" r:id="rId8" imgW="257040" imgH="304920">
            <p:pic>
              <p:nvPicPr>
                <p:cNvPr id="11" name="HTMLOption7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5" name="HTMLOption8" r:id="rId9" imgW="257040" imgH="304920"/>
        </mc:Choice>
        <mc:Fallback>
          <p:control name="HTMLOption8" r:id="rId9" imgW="257040" imgH="304920">
            <p:pic>
              <p:nvPicPr>
                <p:cNvPr id="12" name="HTMLOption8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6" name="HTMLOption9" r:id="rId10" imgW="257040" imgH="304920"/>
        </mc:Choice>
        <mc:Fallback>
          <p:control name="HTMLOption9" r:id="rId10" imgW="257040" imgH="304920">
            <p:pic>
              <p:nvPicPr>
                <p:cNvPr id="13" name="HTMLOption9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7" name="HTMLOption10" r:id="rId11" imgW="257040" imgH="304920"/>
        </mc:Choice>
        <mc:Fallback>
          <p:control name="HTMLOption10" r:id="rId11" imgW="257040" imgH="304920">
            <p:pic>
              <p:nvPicPr>
                <p:cNvPr id="14" name="HTMLOption10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8" name="HTMLOption11" r:id="rId12" imgW="257040" imgH="304920"/>
        </mc:Choice>
        <mc:Fallback>
          <p:control name="HTMLOption11" r:id="rId12" imgW="257040" imgH="304920">
            <p:pic>
              <p:nvPicPr>
                <p:cNvPr id="15" name="HTMLOption11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499" name="HTMLOption12" r:id="rId13" imgW="257040" imgH="304920"/>
        </mc:Choice>
        <mc:Fallback>
          <p:control name="HTMLOption12" r:id="rId13" imgW="257040" imgH="304920">
            <p:pic>
              <p:nvPicPr>
                <p:cNvPr id="16" name="HTMLOption12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0" name="HTMLOption13" r:id="rId14" imgW="257040" imgH="304920"/>
        </mc:Choice>
        <mc:Fallback>
          <p:control name="HTMLOption13" r:id="rId14" imgW="257040" imgH="304920">
            <p:pic>
              <p:nvPicPr>
                <p:cNvPr id="17" name="HTMLOption13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1" name="HTMLOption14" r:id="rId15" imgW="257040" imgH="304920"/>
        </mc:Choice>
        <mc:Fallback>
          <p:control name="HTMLOption14" r:id="rId15" imgW="257040" imgH="304920">
            <p:pic>
              <p:nvPicPr>
                <p:cNvPr id="18" name="HTMLOption14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2" name="HTMLOption15" r:id="rId16" imgW="257040" imgH="304920"/>
        </mc:Choice>
        <mc:Fallback>
          <p:control name="HTMLOption15" r:id="rId16" imgW="257040" imgH="304920">
            <p:pic>
              <p:nvPicPr>
                <p:cNvPr id="19" name="HTMLOption15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3" name="HTMLOption16" r:id="rId17" imgW="257040" imgH="304920"/>
        </mc:Choice>
        <mc:Fallback>
          <p:control name="HTMLOption16" r:id="rId17" imgW="257040" imgH="304920">
            <p:pic>
              <p:nvPicPr>
                <p:cNvPr id="20" name="HTMLOption16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4" name="HTMLOption17" r:id="rId18" imgW="257040" imgH="304920"/>
        </mc:Choice>
        <mc:Fallback>
          <p:control name="HTMLOption17" r:id="rId18" imgW="257040" imgH="304920">
            <p:pic>
              <p:nvPicPr>
                <p:cNvPr id="21" name="HTMLOption17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5" name="HTMLOption18" r:id="rId19" imgW="257040" imgH="304920"/>
        </mc:Choice>
        <mc:Fallback>
          <p:control name="HTMLOption18" r:id="rId19" imgW="257040" imgH="304920">
            <p:pic>
              <p:nvPicPr>
                <p:cNvPr id="22" name="HTMLOption18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6" name="HTMLOption19" r:id="rId20" imgW="257040" imgH="304920"/>
        </mc:Choice>
        <mc:Fallback>
          <p:control name="HTMLOption19" r:id="rId20" imgW="257040" imgH="304920">
            <p:pic>
              <p:nvPicPr>
                <p:cNvPr id="23" name="HTMLOption19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7" name="HTMLOption20" r:id="rId21" imgW="257040" imgH="304920"/>
        </mc:Choice>
        <mc:Fallback>
          <p:control name="HTMLOption20" r:id="rId21" imgW="257040" imgH="304920">
            <p:pic>
              <p:nvPicPr>
                <p:cNvPr id="24" name="HTMLOption20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8" name="HTMLOption21" r:id="rId22" imgW="257040" imgH="304920"/>
        </mc:Choice>
        <mc:Fallback>
          <p:control name="HTMLOption21" r:id="rId22" imgW="257040" imgH="304920">
            <p:pic>
              <p:nvPicPr>
                <p:cNvPr id="25" name="HTMLOption21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09" name="HTMLOption22" r:id="rId23" imgW="257040" imgH="304920"/>
        </mc:Choice>
        <mc:Fallback>
          <p:control name="HTMLOption22" r:id="rId23" imgW="257040" imgH="304920">
            <p:pic>
              <p:nvPicPr>
                <p:cNvPr id="26" name="HTMLOption22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0" name="HTMLOption23" r:id="rId24" imgW="257040" imgH="304920"/>
        </mc:Choice>
        <mc:Fallback>
          <p:control name="HTMLOption23" r:id="rId24" imgW="257040" imgH="304920">
            <p:pic>
              <p:nvPicPr>
                <p:cNvPr id="27" name="HTMLOption23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1" name="HTMLOption24" r:id="rId25" imgW="257040" imgH="304920"/>
        </mc:Choice>
        <mc:Fallback>
          <p:control name="HTMLOption24" r:id="rId25" imgW="257040" imgH="304920">
            <p:pic>
              <p:nvPicPr>
                <p:cNvPr id="28" name="HTMLOption24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2" name="HTMLOption25" r:id="rId26" imgW="257040" imgH="304920"/>
        </mc:Choice>
        <mc:Fallback>
          <p:control name="HTMLOption25" r:id="rId26" imgW="257040" imgH="304920">
            <p:pic>
              <p:nvPicPr>
                <p:cNvPr id="29" name="HTMLOption25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3" name="HTMLOption26" r:id="rId27" imgW="257040" imgH="304920"/>
        </mc:Choice>
        <mc:Fallback>
          <p:control name="HTMLOption26" r:id="rId27" imgW="257040" imgH="304920">
            <p:pic>
              <p:nvPicPr>
                <p:cNvPr id="30" name="HTMLOption26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4" name="HTMLOption27" r:id="rId28" imgW="257040" imgH="304920"/>
        </mc:Choice>
        <mc:Fallback>
          <p:control name="HTMLOption27" r:id="rId28" imgW="257040" imgH="304920">
            <p:pic>
              <p:nvPicPr>
                <p:cNvPr id="31" name="HTMLOption27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5" name="HTMLOption28" r:id="rId29" imgW="257040" imgH="304920"/>
        </mc:Choice>
        <mc:Fallback>
          <p:control name="HTMLOption28" r:id="rId29" imgW="257040" imgH="304920">
            <p:pic>
              <p:nvPicPr>
                <p:cNvPr id="32" name="HTMLOption28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6" name="HTMLOption29" r:id="rId30" imgW="257040" imgH="304920"/>
        </mc:Choice>
        <mc:Fallback>
          <p:control name="HTMLOption29" r:id="rId30" imgW="257040" imgH="304920">
            <p:pic>
              <p:nvPicPr>
                <p:cNvPr id="33" name="HTMLOption29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7" name="HTMLOption30" r:id="rId31" imgW="257040" imgH="304920"/>
        </mc:Choice>
        <mc:Fallback>
          <p:control name="HTMLOption30" r:id="rId31" imgW="257040" imgH="304920">
            <p:pic>
              <p:nvPicPr>
                <p:cNvPr id="34" name="HTMLOption30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8" name="HTMLOption31" r:id="rId32" imgW="257040" imgH="304920"/>
        </mc:Choice>
        <mc:Fallback>
          <p:control name="HTMLOption31" r:id="rId32" imgW="257040" imgH="304920">
            <p:pic>
              <p:nvPicPr>
                <p:cNvPr id="35" name="HTMLOption31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19" name="HTMLOption32" r:id="rId33" imgW="257040" imgH="304920"/>
        </mc:Choice>
        <mc:Fallback>
          <p:control name="HTMLOption32" r:id="rId33" imgW="257040" imgH="304920">
            <p:pic>
              <p:nvPicPr>
                <p:cNvPr id="36" name="HTMLOption32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20" name="HTMLOption33" r:id="rId34" imgW="257040" imgH="304920"/>
        </mc:Choice>
        <mc:Fallback>
          <p:control name="HTMLOption33" r:id="rId34" imgW="257040" imgH="304920">
            <p:pic>
              <p:nvPicPr>
                <p:cNvPr id="37" name="HTMLOption33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21" name="HTMLOption34" r:id="rId35" imgW="257040" imgH="304920"/>
        </mc:Choice>
        <mc:Fallback>
          <p:control name="HTMLOption34" r:id="rId35" imgW="257040" imgH="304920">
            <p:pic>
              <p:nvPicPr>
                <p:cNvPr id="38" name="HTMLOption34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22" name="HTMLOption35" r:id="rId36" imgW="257040" imgH="304920"/>
        </mc:Choice>
        <mc:Fallback>
          <p:control name="HTMLOption35" r:id="rId36" imgW="257040" imgH="304920">
            <p:pic>
              <p:nvPicPr>
                <p:cNvPr id="39" name="HTMLOption35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523" name="HTMLOption36" r:id="rId37" imgW="257040" imgH="304920"/>
        </mc:Choice>
        <mc:Fallback>
          <p:control name="HTMLOption36" r:id="rId37" imgW="257040" imgH="304920">
            <p:pic>
              <p:nvPicPr>
                <p:cNvPr id="40" name="HTMLOption36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39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3048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89014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576" y="0"/>
            <a:ext cx="10515600" cy="4351338"/>
          </a:xfrm>
        </p:spPr>
        <p:txBody>
          <a:bodyPr>
            <a:no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400" dirty="0" smtClean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6.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When a gene is 'expressed' it is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a) Transported around the body to make proteins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Used as a blueprint to assemble the protein it codes for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Passed on from parents to children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Replicated within the cell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400" dirty="0" smtClean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7.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Genes for which of the following are coded on the Y chromosome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a) Hemophilia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Testosterone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Male pattern baldness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Testis development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400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8.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Gene mutations happen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a) Twice as often in egg cells than sperm cells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Twice as often in sperm cells than egg cells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At the same rate in both types of cells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The sex germ cells are not related to 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mutation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400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9</a:t>
            </a: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Which of the following is controlled by a single gene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a) Height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Mathematical ability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Breast cancer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Cystic 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fibrosis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400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10</a:t>
            </a: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Trisomy 21 is better known as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a) Edwards syndrome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b) </a:t>
            </a:r>
            <a:r>
              <a:rPr kumimoji="0" 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Patua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syndrome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Down syndrome</a:t>
            </a:r>
            <a:b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d) </a:t>
            </a:r>
            <a:r>
              <a:rPr kumimoji="0" 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Warkany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syndrome 2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3623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5436" y="2995519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dirty="0" smtClean="0"/>
              <a:t>Thank you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26886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315" y="-317046"/>
            <a:ext cx="10515600" cy="1325563"/>
          </a:xfrm>
        </p:spPr>
        <p:txBody>
          <a:bodyPr/>
          <a:lstStyle/>
          <a:p>
            <a:r>
              <a:rPr lang="en-US" dirty="0" smtClean="0"/>
              <a:t>DNA sequencing – Sanger sequencing</a:t>
            </a:r>
            <a:endParaRPr lang="en-US" dirty="0"/>
          </a:p>
        </p:txBody>
      </p:sp>
      <p:pic>
        <p:nvPicPr>
          <p:cNvPr id="5" name="DNA Sequencing - 3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5206" y="653144"/>
            <a:ext cx="10814240" cy="6082872"/>
          </a:xfrm>
        </p:spPr>
      </p:pic>
    </p:spTree>
    <p:extLst>
      <p:ext uri="{BB962C8B-B14F-4D97-AF65-F5344CB8AC3E}">
        <p14:creationId xmlns:p14="http://schemas.microsoft.com/office/powerpoint/2010/main" val="3455510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anger sequencing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1028699"/>
            <a:ext cx="7897297" cy="5435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461525" y="181820"/>
            <a:ext cx="36946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Sanger sequencing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04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8314" y="21544"/>
            <a:ext cx="10515600" cy="1325563"/>
          </a:xfrm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 generation sequencing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Basic principle of next generation sequencing technologies | Download  Scientific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2432" y="1124630"/>
            <a:ext cx="7827282" cy="517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64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NA sequencer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43" y="0"/>
            <a:ext cx="7113361" cy="486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ext Generation Sequencing Technologies in Medical Genetics | Semantic  Schola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0" y="0"/>
            <a:ext cx="7437665" cy="34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equencing 101: The Evolution of DNA Sequencing Tools - PacBi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3015" y="3699195"/>
            <a:ext cx="7010400" cy="3158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Thermo Fisher Scientific Introduces First Next-Generation Sequencing  Platform That Delivers Specimen to Report in a Single Day - Nov 6, 201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754" y="4185921"/>
            <a:ext cx="1781386" cy="267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279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Next Generation Sequencing | DNA Technologies Cor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486"/>
          <a:stretch/>
        </p:blipFill>
        <p:spPr bwMode="auto">
          <a:xfrm>
            <a:off x="116114" y="1347107"/>
            <a:ext cx="12199918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478314" y="21544"/>
            <a:ext cx="10515600" cy="1325563"/>
          </a:xfrm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 generation sequencing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56490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680138" y="896938"/>
            <a:ext cx="1292662" cy="5243274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 of Genomics and Bioinformatics</a:t>
            </a:r>
            <a:endParaRPr lang="en-US" sz="360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172" name="Picture 4" descr="Priya Skaria (@PedsHemeSkaria) / Twitt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201753"/>
            <a:ext cx="9524563" cy="665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783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Purpose of sequencing-gene and genome</a:t>
            </a:r>
            <a:endParaRPr lang="en-US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604001" y="1325563"/>
            <a:ext cx="5587999" cy="4351338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Benefits</a:t>
            </a:r>
          </a:p>
          <a:p>
            <a:r>
              <a:rPr lang="en-US" dirty="0" smtClean="0"/>
              <a:t>Improvements in medicine</a:t>
            </a:r>
          </a:p>
          <a:p>
            <a:r>
              <a:rPr lang="en-US" dirty="0" smtClean="0"/>
              <a:t>Studying the mutations</a:t>
            </a:r>
          </a:p>
          <a:p>
            <a:r>
              <a:rPr lang="en-US" dirty="0" smtClean="0"/>
              <a:t>Biofuels</a:t>
            </a:r>
          </a:p>
          <a:p>
            <a:r>
              <a:rPr lang="en-US" dirty="0" smtClean="0"/>
              <a:t>Forensics</a:t>
            </a:r>
          </a:p>
          <a:p>
            <a:r>
              <a:rPr lang="en-US" dirty="0" smtClean="0"/>
              <a:t>Agriculture and livestock (GMOs)</a:t>
            </a:r>
          </a:p>
          <a:p>
            <a:r>
              <a:rPr lang="en-US" dirty="0" smtClean="0"/>
              <a:t>Evolution and migration</a:t>
            </a:r>
          </a:p>
          <a:p>
            <a:r>
              <a:rPr lang="en-US" dirty="0" smtClean="0"/>
              <a:t>Early risk assessment- Breast cancer</a:t>
            </a:r>
          </a:p>
          <a:p>
            <a:r>
              <a:rPr lang="en-US" dirty="0" smtClean="0"/>
              <a:t>Consanguinity </a:t>
            </a:r>
          </a:p>
          <a:p>
            <a:r>
              <a:rPr lang="en-US" dirty="0" smtClean="0"/>
              <a:t>Avoiding implantation of defective embryos in IVFs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146" name="Picture 2" descr="AP Biology Ch. 20 Biotechnology. - ppt video online downloa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0" t="-1349" r="12548" b="1"/>
          <a:stretch/>
        </p:blipFill>
        <p:spPr bwMode="auto">
          <a:xfrm>
            <a:off x="261257" y="1117938"/>
            <a:ext cx="6342744" cy="574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604001" y="1190508"/>
            <a:ext cx="5587999" cy="6092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0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99651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Human genome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5912"/>
            <a:ext cx="10515600" cy="4351338"/>
          </a:xfrm>
        </p:spPr>
        <p:txBody>
          <a:bodyPr/>
          <a:lstStyle/>
          <a:p>
            <a:r>
              <a:rPr lang="en-US" dirty="0" smtClean="0"/>
              <a:t>3 billion base </a:t>
            </a:r>
            <a:r>
              <a:rPr lang="en-US" dirty="0" err="1" smtClean="0"/>
              <a:t>bp</a:t>
            </a:r>
            <a:r>
              <a:rPr lang="en-US" dirty="0" smtClean="0"/>
              <a:t> (3x10^9 </a:t>
            </a:r>
            <a:r>
              <a:rPr lang="en-US" dirty="0" err="1" smtClean="0"/>
              <a:t>bp</a:t>
            </a:r>
            <a:r>
              <a:rPr lang="en-US" dirty="0" smtClean="0"/>
              <a:t>)</a:t>
            </a:r>
          </a:p>
          <a:p>
            <a:r>
              <a:rPr lang="en-US" dirty="0" smtClean="0"/>
              <a:t>Fills 15000 phone book pages (ATGC)</a:t>
            </a:r>
          </a:p>
          <a:p>
            <a:r>
              <a:rPr lang="en-US" dirty="0" smtClean="0"/>
              <a:t>30,000 genes</a:t>
            </a:r>
          </a:p>
          <a:p>
            <a:r>
              <a:rPr lang="en-US" dirty="0" smtClean="0"/>
              <a:t>&lt;2% protein coding</a:t>
            </a:r>
          </a:p>
          <a:p>
            <a:r>
              <a:rPr lang="en-US" dirty="0" smtClean="0"/>
              <a:t>50% unknown function</a:t>
            </a:r>
          </a:p>
          <a:p>
            <a:r>
              <a:rPr lang="en-US" dirty="0" smtClean="0"/>
              <a:t>99.9% similar</a:t>
            </a:r>
          </a:p>
          <a:p>
            <a:r>
              <a:rPr lang="en-US" dirty="0" smtClean="0"/>
              <a:t>0.1% Variable number tandem repeats (VNTR and SNPs)</a:t>
            </a:r>
          </a:p>
          <a:p>
            <a:r>
              <a:rPr lang="en-US" dirty="0" smtClean="0"/>
              <a:t>Sequencing completed in 2000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58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259</Words>
  <Application>Microsoft Office PowerPoint</Application>
  <PresentationFormat>Widescreen</PresentationFormat>
  <Paragraphs>68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UNIT 3</vt:lpstr>
      <vt:lpstr>DNA sequencing – Sanger sequencing</vt:lpstr>
      <vt:lpstr>PowerPoint Presentation</vt:lpstr>
      <vt:lpstr>Next generation sequencing</vt:lpstr>
      <vt:lpstr>PowerPoint Presentation</vt:lpstr>
      <vt:lpstr>Next generation sequencing</vt:lpstr>
      <vt:lpstr>PowerPoint Presentation</vt:lpstr>
      <vt:lpstr>Purpose of sequencing-gene and genome</vt:lpstr>
      <vt:lpstr>Human genome</vt:lpstr>
      <vt:lpstr>Human genome project</vt:lpstr>
      <vt:lpstr>Timeline of HGP</vt:lpstr>
      <vt:lpstr>Process of Human Genome Project</vt:lpstr>
      <vt:lpstr>Population and variations</vt:lpstr>
      <vt:lpstr>Genetic diseases- Inheritable</vt:lpstr>
      <vt:lpstr>PowerPoint Presentation</vt:lpstr>
      <vt:lpstr>Choose the best answer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3</dc:title>
  <dc:creator>USHA</dc:creator>
  <cp:lastModifiedBy>USHA</cp:lastModifiedBy>
  <cp:revision>21</cp:revision>
  <dcterms:created xsi:type="dcterms:W3CDTF">2021-11-25T05:28:18Z</dcterms:created>
  <dcterms:modified xsi:type="dcterms:W3CDTF">2021-12-01T07:58:11Z</dcterms:modified>
</cp:coreProperties>
</file>

<file path=docProps/thumbnail.jpeg>
</file>